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4" d="100"/>
          <a:sy n="44" d="100"/>
        </p:scale>
        <p:origin x="-69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48BB9CF-6800-48C3-9720-81EBBCC57A1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8BB9CF-6800-48C3-9720-81EBBCC57A1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8BB9CF-6800-48C3-9720-81EBBCC57A1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8BB9CF-6800-48C3-9720-81EBBCC57A1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48BB9CF-6800-48C3-9720-81EBBCC57A1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48BB9CF-6800-48C3-9720-81EBBCC57A11}" type="datetimeFigureOut">
              <a:rPr lang="ar-SA" smtClean="0"/>
              <a:pPr/>
              <a:t>28/06/31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48BB9CF-6800-48C3-9720-81EBBCC57A11}" type="datetimeFigureOut">
              <a:rPr lang="ar-SA" smtClean="0"/>
              <a:pPr/>
              <a:t>28/06/31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48BB9CF-6800-48C3-9720-81EBBCC57A11}" type="datetimeFigureOut">
              <a:rPr lang="ar-SA" smtClean="0"/>
              <a:pPr/>
              <a:t>28/06/31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48BB9CF-6800-48C3-9720-81EBBCC57A11}" type="datetimeFigureOut">
              <a:rPr lang="ar-SA" smtClean="0"/>
              <a:pPr/>
              <a:t>28/06/31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48BB9CF-6800-48C3-9720-81EBBCC57A11}" type="datetimeFigureOut">
              <a:rPr lang="ar-SA" smtClean="0"/>
              <a:pPr/>
              <a:t>28/06/31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48BB9CF-6800-48C3-9720-81EBBCC57A11}" type="datetimeFigureOut">
              <a:rPr lang="ar-SA" smtClean="0"/>
              <a:pPr/>
              <a:t>28/06/31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D3F50E4-BB6E-41F8-AD95-2707C33A511A}"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48BB9CF-6800-48C3-9720-81EBBCC57A11}" type="datetimeFigureOut">
              <a:rPr lang="ar-SA" smtClean="0"/>
              <a:pPr/>
              <a:t>28/06/31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D3F50E4-BB6E-41F8-AD95-2707C33A511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i="1" dirty="0"/>
              <a:t>The Sound and the Fury</a:t>
            </a:r>
            <a:r>
              <a:rPr lang="en-US" dirty="0"/>
              <a:t> </a:t>
            </a:r>
            <a:endParaRPr lang="ar-SA" dirty="0"/>
          </a:p>
        </p:txBody>
      </p:sp>
      <p:sp>
        <p:nvSpPr>
          <p:cNvPr id="3" name="عنوان فرعي 2"/>
          <p:cNvSpPr>
            <a:spLocks noGrp="1"/>
          </p:cNvSpPr>
          <p:nvPr>
            <p:ph type="subTitle" idx="1"/>
          </p:nvPr>
        </p:nvSpPr>
        <p:spPr/>
        <p:txBody>
          <a:bodyPr>
            <a:normAutofit/>
          </a:bodyPr>
          <a:lstStyle/>
          <a:p>
            <a:r>
              <a:rPr lang="en-US" sz="4400" dirty="0" smtClean="0"/>
              <a:t>By </a:t>
            </a:r>
            <a:r>
              <a:rPr lang="en-US" sz="4400" dirty="0"/>
              <a:t>William Faulkner</a:t>
            </a:r>
            <a:endParaRPr lang="ar-SA"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514350" indent="-514350" algn="l">
              <a:buNone/>
            </a:pPr>
            <a:r>
              <a:rPr lang="en-US" dirty="0" smtClean="0"/>
              <a:t>Even in our disconnectedness, we are powerfully connected is the message. I think of this book as a five dimensional puzzle: with time, space, self-interest, subjective perception, and family being the five dimensions. Pulling it all into a coherent image is a worthy task that should delight your mind. </a:t>
            </a:r>
          </a:p>
          <a:p>
            <a:pPr marL="514350" indent="-514350" algn="l">
              <a:buNone/>
            </a:pPr>
            <a:endParaRPr lang="ar-SA" dirty="0" smtClean="0"/>
          </a:p>
          <a:p>
            <a:pPr marL="514350" indent="-514350" algn="l">
              <a:buNone/>
            </a:pP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algn="l"/>
            <a:r>
              <a:rPr lang="en-US" dirty="0" smtClean="0"/>
              <a:t>None of Faulkner’s novels has generated as much critical response as </a:t>
            </a:r>
            <a:r>
              <a:rPr lang="en-US" i="1" dirty="0" smtClean="0"/>
              <a:t>The Sound and the Fury</a:t>
            </a:r>
            <a:r>
              <a:rPr lang="en-US" dirty="0" smtClean="0"/>
              <a:t>. Because of the sheer abundance of published criticism on the novel, not to mention the vastly divergent opinions and interpretations of the novel, any effort here at commentary on the novel must necessarily fall short. </a:t>
            </a:r>
          </a:p>
          <a:p>
            <a:pPr algn="l"/>
            <a:r>
              <a:rPr lang="en-US" dirty="0" smtClean="0"/>
              <a:t>Still, there are some things on which critics agree. Few dispute that the novel depicts a “tragedy,” the decline of the </a:t>
            </a:r>
            <a:r>
              <a:rPr lang="en-US" dirty="0" err="1" smtClean="0"/>
              <a:t>Compson</a:t>
            </a:r>
            <a:r>
              <a:rPr lang="en-US" dirty="0" smtClean="0"/>
              <a:t> family. There is agreement too that much of the novel is told in a stream-of-consciousness style, in which a character’s unadorned thoughts are conveyed in a manner roughly equivalent to the way our minds actually work. Themes critics continuously note in the novel are order, honor, sin. </a:t>
            </a:r>
          </a:p>
          <a:p>
            <a:pPr algn="l"/>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514350" indent="-514350" algn="l">
              <a:buNone/>
            </a:pPr>
            <a:r>
              <a:rPr lang="en-US" dirty="0" smtClean="0"/>
              <a:t>And nearly all critics consider it a technical masterpiece for the way Faulkner incorporates four distinct narrative modes in telling the story of a little girl with muddy drawers.</a:t>
            </a:r>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marL="514350" indent="-514350" algn="l">
              <a:buNone/>
            </a:pPr>
            <a:r>
              <a:rPr lang="ar-SA" sz="3600" dirty="0" smtClean="0"/>
              <a:t>  </a:t>
            </a:r>
          </a:p>
          <a:p>
            <a:pPr marL="514350" indent="-514350" algn="ctr">
              <a:buNone/>
            </a:pPr>
            <a:r>
              <a:rPr lang="ar-SA" sz="3600" dirty="0" smtClean="0"/>
              <a:t>بدور السلمي </a:t>
            </a:r>
          </a:p>
          <a:p>
            <a:pPr marL="514350" indent="-514350" algn="ctr">
              <a:buNone/>
            </a:pPr>
            <a:r>
              <a:rPr lang="ar-SA" sz="3600" dirty="0" smtClean="0"/>
              <a:t>سميه الغامدي</a:t>
            </a:r>
          </a:p>
          <a:p>
            <a:pPr marL="514350" indent="-514350" algn="ctr">
              <a:buNone/>
            </a:pPr>
            <a:r>
              <a:rPr lang="ar-SA" sz="3600" dirty="0" smtClean="0"/>
              <a:t>سماح الغامدي</a:t>
            </a:r>
          </a:p>
          <a:p>
            <a:pPr marL="514350" indent="-514350" algn="ctr">
              <a:buNone/>
            </a:pPr>
            <a:r>
              <a:rPr lang="ar-SA" sz="3600" dirty="0" smtClean="0"/>
              <a:t>سمر الليوبي</a:t>
            </a:r>
          </a:p>
          <a:p>
            <a:pPr marL="514350" indent="-514350" algn="ctr">
              <a:buNone/>
            </a:pPr>
            <a:r>
              <a:rPr lang="ar-SA" sz="3600" dirty="0" smtClean="0"/>
              <a:t>غادة الغامدي  </a:t>
            </a:r>
            <a:endParaRPr lang="ar-SA"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Styles and </a:t>
            </a:r>
            <a:r>
              <a:rPr lang="en-US" dirty="0"/>
              <a:t>technique</a:t>
            </a:r>
            <a:endParaRPr lang="ar-SA" dirty="0"/>
          </a:p>
        </p:txBody>
      </p:sp>
      <p:sp>
        <p:nvSpPr>
          <p:cNvPr id="3" name="عنصر نائب للمحتوى 2"/>
          <p:cNvSpPr>
            <a:spLocks noGrp="1"/>
          </p:cNvSpPr>
          <p:nvPr>
            <p:ph idx="1"/>
          </p:nvPr>
        </p:nvSpPr>
        <p:spPr>
          <a:xfrm>
            <a:off x="457200" y="1428736"/>
            <a:ext cx="8229600" cy="4697427"/>
          </a:xfrm>
        </p:spPr>
        <p:txBody>
          <a:bodyPr/>
          <a:lstStyle/>
          <a:p>
            <a:pPr marL="514350" indent="-514350" algn="l"/>
            <a:r>
              <a:rPr lang="en-US" sz="3600" b="1" dirty="0"/>
              <a:t>Stream of consciousness</a:t>
            </a:r>
            <a:r>
              <a:rPr lang="en-US" sz="3600" dirty="0"/>
              <a:t> is a technique used by writer’s who want to mimic the way we really experience life. Life is a blend of sensation, memory, emotion and thought all rolled into an indivisible experience. Writer’s use stream of consciousness to convey that reality to the reader. </a:t>
            </a:r>
          </a:p>
          <a:p>
            <a:pPr marL="514350" indent="-514350"/>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742950" indent="-742950" algn="l">
              <a:buNone/>
            </a:pPr>
            <a:endParaRPr lang="en-US" sz="3600" dirty="0" smtClean="0"/>
          </a:p>
          <a:p>
            <a:pPr marL="742950" indent="-742950" algn="l">
              <a:buNone/>
            </a:pPr>
            <a:endParaRPr lang="en-US" sz="3600" dirty="0"/>
          </a:p>
          <a:p>
            <a:pPr marL="742950" indent="-742950" algn="l">
              <a:buNone/>
            </a:pPr>
            <a:r>
              <a:rPr lang="en-US" sz="3600" dirty="0" smtClean="0"/>
              <a:t> Faulkner wrote the first three sections of </a:t>
            </a:r>
            <a:r>
              <a:rPr lang="en-US" sz="3600" i="1" dirty="0" smtClean="0"/>
              <a:t>The Sound and the Fury</a:t>
            </a:r>
            <a:r>
              <a:rPr lang="en-US" sz="3600" dirty="0" smtClean="0"/>
              <a:t> using stream of consciousness</a:t>
            </a:r>
            <a:r>
              <a:rPr lang="en-US" dirty="0" smtClean="0"/>
              <a:t>.</a:t>
            </a:r>
          </a:p>
          <a:p>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marL="514350" indent="-514350" algn="l">
              <a:buNone/>
            </a:pPr>
            <a:r>
              <a:rPr lang="en-US" sz="3500" dirty="0"/>
              <a:t>Faulkner wrote at a time when </a:t>
            </a:r>
            <a:r>
              <a:rPr lang="en-US" sz="3500" b="1" dirty="0"/>
              <a:t>high modernism</a:t>
            </a:r>
            <a:r>
              <a:rPr lang="en-US" sz="3500" dirty="0"/>
              <a:t> was popular. High modernists felt that the traditional method of presenting space and time in the arts didn’t mesh with how we experience life. In the novel, Faulkner tries to present time in a variety of fashions. With </a:t>
            </a:r>
            <a:r>
              <a:rPr lang="en-US" sz="3500" dirty="0" err="1"/>
              <a:t>Benjy</a:t>
            </a:r>
            <a:r>
              <a:rPr lang="en-US" sz="3500" dirty="0"/>
              <a:t> he presents all of time as being a single moment. With Quentin he presents us with someone trapped in the past, unwilling to accept the present and who ultimately refuses the future by committing </a:t>
            </a:r>
            <a:r>
              <a:rPr lang="en-US" sz="3500" dirty="0" smtClean="0"/>
              <a:t>suicide</a:t>
            </a:r>
            <a:r>
              <a:rPr lang="en-US" dirty="0" smtClean="0"/>
              <a:t>.</a:t>
            </a: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514350" indent="-514350" algn="l">
              <a:buNone/>
            </a:pPr>
            <a:r>
              <a:rPr lang="en-US" dirty="0" smtClean="0"/>
              <a:t>Jason represents the traditional linear view of time. </a:t>
            </a:r>
            <a:endParaRPr lang="ar-SA" dirty="0" smtClean="0"/>
          </a:p>
          <a:p>
            <a:pPr marL="514350" indent="-514350" algn="l">
              <a:buNone/>
            </a:pPr>
            <a:r>
              <a:rPr lang="en-US" dirty="0" err="1" smtClean="0"/>
              <a:t>Dilsey</a:t>
            </a:r>
            <a:r>
              <a:rPr lang="en-US" dirty="0" smtClean="0"/>
              <a:t> holds both the beginning and the end in her hands and by the end of the novel she realizes it when she says “I seed the </a:t>
            </a:r>
            <a:r>
              <a:rPr lang="en-US" dirty="0" err="1" smtClean="0"/>
              <a:t>beginnin</a:t>
            </a:r>
            <a:r>
              <a:rPr lang="en-US" dirty="0" smtClean="0"/>
              <a:t>, en now I sees de </a:t>
            </a:r>
            <a:r>
              <a:rPr lang="en-US" dirty="0" err="1" smtClean="0"/>
              <a:t>endin</a:t>
            </a:r>
            <a:r>
              <a:rPr lang="en-US" dirty="0" smtClean="0"/>
              <a:t>.”</a:t>
            </a:r>
          </a:p>
          <a:p>
            <a:pPr marL="514350" indent="-514350" algn="l">
              <a:buNone/>
            </a:pPr>
            <a:endParaRPr lang="ar-SA" dirty="0" smtClean="0"/>
          </a:p>
          <a:p>
            <a:pPr marL="514350" indent="-514350" algn="l">
              <a:buNone/>
            </a:pP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marL="514350" indent="-514350" algn="l">
              <a:buNone/>
            </a:pPr>
            <a:r>
              <a:rPr lang="en-US" sz="3800" dirty="0"/>
              <a:t>Before commenting on the content and value of the book, let me warn that this is one of the most difficult to understand and appreciate of all American novels. Several factors combine to create that difficulty. First, one of the narrators is a person with mental deficiencies. Second, the first section uses an unusual flashback technique that cannot be understood very clearly until you have read the whole book (perhaps more than once). Third, Faulkner is sparing in his clues of how the stories weave together.</a:t>
            </a:r>
            <a:r>
              <a:rPr lang="en-US" sz="3300" dirty="0"/>
              <a:t> </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pPr marL="514350" indent="-514350" algn="l">
              <a:buNone/>
            </a:pPr>
            <a:r>
              <a:rPr lang="en-US" dirty="0" smtClean="0"/>
              <a:t>Fourth, the sensibilities of the day meant that much is implied rather than stated overtly. looking directly at the center. </a:t>
            </a:r>
          </a:p>
          <a:p>
            <a:pPr marL="514350" indent="-514350" algn="l">
              <a:buNone/>
            </a:pPr>
            <a:r>
              <a:rPr lang="en-US" dirty="0" smtClean="0"/>
              <a:t>But you have to understand what those hints are about, </a:t>
            </a:r>
            <a:r>
              <a:rPr lang="ar-SA" dirty="0" smtClean="0"/>
              <a:t>.</a:t>
            </a:r>
            <a:r>
              <a:rPr lang="en-US" dirty="0" smtClean="0"/>
              <a:t>or you miss the story. there is much dense Southern black dialect here that requires slow reading to capture the sense of. Fifth, the interior dialogues are interspaced with external dialogues which can create confusion. Sixth, there is a lot of crude stream of consciousness material here, but it will not enchant you as Joyce's or Proust's will. </a:t>
            </a:r>
          </a:p>
          <a:p>
            <a:pPr marL="514350" indent="-514350" algn="l">
              <a:buNone/>
            </a:pPr>
            <a:endParaRPr lang="ar-SA" dirty="0" smtClean="0"/>
          </a:p>
          <a:p>
            <a:pPr marL="514350" indent="-514350">
              <a:buNone/>
            </a:pP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514350" indent="-514350" algn="l">
              <a:buNone/>
            </a:pPr>
            <a:r>
              <a:rPr lang="en-US" sz="4000" dirty="0" smtClean="0"/>
              <a:t>Seventh, the book is heavy with unusual symbolism that is easy to miss. Eighth, the center of the story is often drawn in by looking at the edges rather than looking directly at the center. </a:t>
            </a:r>
          </a:p>
          <a:p>
            <a:pPr marL="514350" indent="-514350" algn="l">
              <a:buNone/>
            </a:pPr>
            <a:r>
              <a:rPr lang="en-US" dirty="0" smtClean="0"/>
              <a:t> </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marL="514350" indent="-514350" algn="l">
              <a:buNone/>
            </a:pPr>
            <a:r>
              <a:rPr lang="en-US" dirty="0" smtClean="0"/>
              <a:t>The structure allows the reader to discern the book's reality from a subjective perspective, like good art does. There's lots of raw material for judgment here, and your opinions will slowly build. There are obvious connections among the characters and the story, but these connections leave you with basic questions about what causes what. Those questions of causation are one of the strengths of the novel. Because you can start with any circumstance and move off to look for connections, and you will rejoin yourself at the same circumstance eventually</a:t>
            </a:r>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783</Words>
  <Application>Microsoft Office PowerPoint</Application>
  <PresentationFormat>On-screen Show (4:3)</PresentationFormat>
  <Paragraphs>26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سمة Office</vt:lpstr>
      <vt:lpstr>The Sound and the Fury </vt:lpstr>
      <vt:lpstr>Styles and technique</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Sound and the Fury</dc:title>
  <dc:creator>User</dc:creator>
  <cp:lastModifiedBy>دوزانا</cp:lastModifiedBy>
  <cp:revision>8</cp:revision>
  <dcterms:created xsi:type="dcterms:W3CDTF">2010-05-12T16:43:26Z</dcterms:created>
  <dcterms:modified xsi:type="dcterms:W3CDTF">2010-06-10T08:41:36Z</dcterms:modified>
</cp:coreProperties>
</file>